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70" r:id="rId4"/>
    <p:sldId id="260" r:id="rId5"/>
    <p:sldId id="268" r:id="rId6"/>
    <p:sldId id="264" r:id="rId7"/>
    <p:sldId id="265" r:id="rId8"/>
    <p:sldId id="259" r:id="rId9"/>
    <p:sldId id="273" r:id="rId10"/>
    <p:sldId id="267" r:id="rId11"/>
    <p:sldId id="271" r:id="rId12"/>
    <p:sldId id="272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6" autoAdjust="0"/>
    <p:restoredTop sz="89872" autoAdjust="0"/>
  </p:normalViewPr>
  <p:slideViewPr>
    <p:cSldViewPr snapToGrid="0">
      <p:cViewPr varScale="1">
        <p:scale>
          <a:sx n="70" d="100"/>
          <a:sy n="70" d="100"/>
        </p:scale>
        <p:origin x="47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B02E6D-DEFE-4524-9BE0-B887DF490C2A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r-Latn-RS"/>
        </a:p>
      </dgm:t>
    </dgm:pt>
    <dgm:pt modelId="{3F7DC66E-745A-4805-AC93-065E85A7FE98}">
      <dgm:prSet phldrT="[Text]"/>
      <dgm:spPr/>
      <dgm:t>
        <a:bodyPr/>
        <a:lstStyle/>
        <a:p>
          <a:r>
            <a:rPr lang="sr-Latn-RS" b="1" dirty="0" smtClean="0"/>
            <a:t>Tim za zaštitu od diskriminacije, nasilja, zlostavljanja i zanemarivanja/ Tim za zaštitu</a:t>
          </a:r>
          <a:endParaRPr lang="sr-Latn-RS" dirty="0"/>
        </a:p>
      </dgm:t>
    </dgm:pt>
    <dgm:pt modelId="{4948532F-8DD5-4D12-9266-96ED7618B32C}" type="parTrans" cxnId="{2B71BF08-9BF2-4891-9DF0-497F2D4A83EE}">
      <dgm:prSet/>
      <dgm:spPr/>
      <dgm:t>
        <a:bodyPr/>
        <a:lstStyle/>
        <a:p>
          <a:endParaRPr lang="sr-Latn-RS"/>
        </a:p>
      </dgm:t>
    </dgm:pt>
    <dgm:pt modelId="{1D290D29-C856-4D3F-B240-C72299D0878A}" type="sibTrans" cxnId="{2B71BF08-9BF2-4891-9DF0-497F2D4A83EE}">
      <dgm:prSet/>
      <dgm:spPr/>
      <dgm:t>
        <a:bodyPr/>
        <a:lstStyle/>
        <a:p>
          <a:endParaRPr lang="sr-Latn-RS"/>
        </a:p>
      </dgm:t>
    </dgm:pt>
    <dgm:pt modelId="{EF50BB19-4581-42C2-9E1D-0A423D92887C}">
      <dgm:prSet phldrT="[Text]"/>
      <dgm:spPr/>
      <dgm:t>
        <a:bodyPr/>
        <a:lstStyle/>
        <a:p>
          <a:r>
            <a:rPr lang="sr-Latn-RS" b="1" dirty="0" smtClean="0"/>
            <a:t>Jedan od 6 obaveznih timova u školi </a:t>
          </a:r>
          <a:endParaRPr lang="sr-Latn-RS" dirty="0"/>
        </a:p>
      </dgm:t>
    </dgm:pt>
    <dgm:pt modelId="{E65782A7-530D-4F49-AAAC-69ED205A0DB0}" type="parTrans" cxnId="{675E9875-506E-44B9-A416-1FFA35DEEF48}">
      <dgm:prSet/>
      <dgm:spPr/>
      <dgm:t>
        <a:bodyPr/>
        <a:lstStyle/>
        <a:p>
          <a:endParaRPr lang="sr-Latn-RS"/>
        </a:p>
      </dgm:t>
    </dgm:pt>
    <dgm:pt modelId="{C7E12851-3F70-4C82-9D21-78F2AD5086D9}" type="sibTrans" cxnId="{675E9875-506E-44B9-A416-1FFA35DEEF48}">
      <dgm:prSet/>
      <dgm:spPr/>
      <dgm:t>
        <a:bodyPr/>
        <a:lstStyle/>
        <a:p>
          <a:endParaRPr lang="sr-Latn-RS"/>
        </a:p>
      </dgm:t>
    </dgm:pt>
    <dgm:pt modelId="{31FCB2AD-2AC2-40C7-853E-DB0F4907DE4B}">
      <dgm:prSet phldrT="[Text]" custT="1"/>
      <dgm:spPr/>
      <dgm:t>
        <a:bodyPr/>
        <a:lstStyle/>
        <a:p>
          <a:r>
            <a:rPr lang="sr-Latn-RS" sz="2400" b="1" dirty="0" smtClean="0"/>
            <a:t>Propisuje </a:t>
          </a:r>
        </a:p>
        <a:p>
          <a:r>
            <a:rPr lang="sr-Latn-RS" sz="1800" dirty="0" smtClean="0"/>
            <a:t>Zakon o osnovama sistema obrazovanja i vaspitanja („Sl.Glasnik RS“88/17)čl.130</a:t>
          </a:r>
          <a:endParaRPr lang="sr-Latn-RS" sz="1800" dirty="0"/>
        </a:p>
      </dgm:t>
    </dgm:pt>
    <dgm:pt modelId="{A15B455F-C615-41DF-8051-F1592B7F41A8}" type="parTrans" cxnId="{18CE6B2F-EA6C-4FCB-84A3-1E1C09A18308}">
      <dgm:prSet/>
      <dgm:spPr/>
      <dgm:t>
        <a:bodyPr/>
        <a:lstStyle/>
        <a:p>
          <a:endParaRPr lang="sr-Latn-RS"/>
        </a:p>
      </dgm:t>
    </dgm:pt>
    <dgm:pt modelId="{9FAD7EC7-F564-45F0-8119-962060F66493}" type="sibTrans" cxnId="{18CE6B2F-EA6C-4FCB-84A3-1E1C09A18308}">
      <dgm:prSet/>
      <dgm:spPr/>
      <dgm:t>
        <a:bodyPr/>
        <a:lstStyle/>
        <a:p>
          <a:endParaRPr lang="sr-Latn-RS"/>
        </a:p>
      </dgm:t>
    </dgm:pt>
    <dgm:pt modelId="{1033E32C-6B56-4BD7-84FF-E77D7F6CAA9F}">
      <dgm:prSet phldrT="[Text]" custT="1"/>
      <dgm:spPr/>
      <dgm:t>
        <a:bodyPr/>
        <a:lstStyle/>
        <a:p>
          <a:r>
            <a:rPr lang="sr-Latn-RS" sz="2400" b="1" dirty="0" smtClean="0"/>
            <a:t>Obrazuje ga direktor</a:t>
          </a:r>
          <a:endParaRPr lang="sr-Latn-RS" sz="2400" b="1" dirty="0"/>
        </a:p>
      </dgm:t>
    </dgm:pt>
    <dgm:pt modelId="{7C87F352-E6E1-49B9-AD25-94EB35137237}" type="parTrans" cxnId="{4CBC20F0-5FBA-47BF-8184-5111E1628F3C}">
      <dgm:prSet/>
      <dgm:spPr/>
      <dgm:t>
        <a:bodyPr/>
        <a:lstStyle/>
        <a:p>
          <a:endParaRPr lang="sr-Latn-RS"/>
        </a:p>
      </dgm:t>
    </dgm:pt>
    <dgm:pt modelId="{372D039D-AC04-4885-9101-AABC8DF8B365}" type="sibTrans" cxnId="{4CBC20F0-5FBA-47BF-8184-5111E1628F3C}">
      <dgm:prSet/>
      <dgm:spPr/>
      <dgm:t>
        <a:bodyPr/>
        <a:lstStyle/>
        <a:p>
          <a:endParaRPr lang="sr-Latn-RS"/>
        </a:p>
      </dgm:t>
    </dgm:pt>
    <dgm:pt modelId="{8D32AB18-F89F-49C9-9464-5396427AF52C}" type="pres">
      <dgm:prSet presAssocID="{25B02E6D-DEFE-4524-9BE0-B887DF490C2A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sr-Latn-RS"/>
        </a:p>
      </dgm:t>
    </dgm:pt>
    <dgm:pt modelId="{68E5CA14-9E79-4176-B55D-1C7BDD3CDF9D}" type="pres">
      <dgm:prSet presAssocID="{3F7DC66E-745A-4805-AC93-065E85A7FE98}" presName="singleCycle" presStyleCnt="0"/>
      <dgm:spPr/>
    </dgm:pt>
    <dgm:pt modelId="{13F0F491-EEDB-4340-B99B-E1E9696AD410}" type="pres">
      <dgm:prSet presAssocID="{3F7DC66E-745A-4805-AC93-065E85A7FE98}" presName="singleCenter" presStyleLbl="node1" presStyleIdx="0" presStyleCnt="4" custScaleX="251386" custLinFactNeighborX="-9289" custLinFactNeighborY="-12160">
        <dgm:presLayoutVars>
          <dgm:chMax val="7"/>
          <dgm:chPref val="7"/>
        </dgm:presLayoutVars>
      </dgm:prSet>
      <dgm:spPr/>
      <dgm:t>
        <a:bodyPr/>
        <a:lstStyle/>
        <a:p>
          <a:endParaRPr lang="sr-Latn-RS"/>
        </a:p>
      </dgm:t>
    </dgm:pt>
    <dgm:pt modelId="{74BFD4C7-F63F-4452-BEB5-3317745630A8}" type="pres">
      <dgm:prSet presAssocID="{E65782A7-530D-4F49-AAAC-69ED205A0DB0}" presName="Name56" presStyleLbl="parChTrans1D2" presStyleIdx="0" presStyleCnt="3"/>
      <dgm:spPr/>
      <dgm:t>
        <a:bodyPr/>
        <a:lstStyle/>
        <a:p>
          <a:endParaRPr lang="sr-Latn-RS"/>
        </a:p>
      </dgm:t>
    </dgm:pt>
    <dgm:pt modelId="{C79DD8EC-0ED1-491C-A228-AF1119492AB0}" type="pres">
      <dgm:prSet presAssocID="{EF50BB19-4581-42C2-9E1D-0A423D92887C}" presName="text0" presStyleLbl="node1" presStyleIdx="1" presStyleCnt="4" custScaleX="235773" custRadScaleRad="101531" custRadScaleInc="-16604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822FFFF1-2FF2-4861-B4C8-A5FA9176A01F}" type="pres">
      <dgm:prSet presAssocID="{A15B455F-C615-41DF-8051-F1592B7F41A8}" presName="Name56" presStyleLbl="parChTrans1D2" presStyleIdx="1" presStyleCnt="3"/>
      <dgm:spPr/>
      <dgm:t>
        <a:bodyPr/>
        <a:lstStyle/>
        <a:p>
          <a:endParaRPr lang="sr-Latn-RS"/>
        </a:p>
      </dgm:t>
    </dgm:pt>
    <dgm:pt modelId="{B8F07D77-344B-4BD4-AACB-526F9F25858B}" type="pres">
      <dgm:prSet presAssocID="{31FCB2AD-2AC2-40C7-853E-DB0F4907DE4B}" presName="text0" presStyleLbl="node1" presStyleIdx="2" presStyleCnt="4" custScaleX="308953" custScaleY="124208" custRadScaleRad="104630" custRadScaleInc="2926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0C895142-3EB8-405A-8B26-A453FFA26137}" type="pres">
      <dgm:prSet presAssocID="{7C87F352-E6E1-49B9-AD25-94EB35137237}" presName="Name56" presStyleLbl="parChTrans1D2" presStyleIdx="2" presStyleCnt="3"/>
      <dgm:spPr/>
      <dgm:t>
        <a:bodyPr/>
        <a:lstStyle/>
        <a:p>
          <a:endParaRPr lang="sr-Latn-RS"/>
        </a:p>
      </dgm:t>
    </dgm:pt>
    <dgm:pt modelId="{5A495592-27F4-4A85-A0A8-0A2F15C5BF50}" type="pres">
      <dgm:prSet presAssocID="{1033E32C-6B56-4BD7-84FF-E77D7F6CAA9F}" presName="text0" presStyleLbl="node1" presStyleIdx="3" presStyleCnt="4" custScaleX="248628" custRadScaleRad="125510" custRadScaleInc="6913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</dgm:ptLst>
  <dgm:cxnLst>
    <dgm:cxn modelId="{EEDC0285-2890-4EF9-8199-40C8D0021567}" type="presOf" srcId="{25B02E6D-DEFE-4524-9BE0-B887DF490C2A}" destId="{8D32AB18-F89F-49C9-9464-5396427AF52C}" srcOrd="0" destOrd="0" presId="urn:microsoft.com/office/officeart/2008/layout/RadialCluster"/>
    <dgm:cxn modelId="{675E9875-506E-44B9-A416-1FFA35DEEF48}" srcId="{3F7DC66E-745A-4805-AC93-065E85A7FE98}" destId="{EF50BB19-4581-42C2-9E1D-0A423D92887C}" srcOrd="0" destOrd="0" parTransId="{E65782A7-530D-4F49-AAAC-69ED205A0DB0}" sibTransId="{C7E12851-3F70-4C82-9D21-78F2AD5086D9}"/>
    <dgm:cxn modelId="{1DFA68BB-4B50-449D-9FEC-D4D586B7EE69}" type="presOf" srcId="{3F7DC66E-745A-4805-AC93-065E85A7FE98}" destId="{13F0F491-EEDB-4340-B99B-E1E9696AD410}" srcOrd="0" destOrd="0" presId="urn:microsoft.com/office/officeart/2008/layout/RadialCluster"/>
    <dgm:cxn modelId="{F22A5617-D566-479F-AA33-B78B0E72725E}" type="presOf" srcId="{A15B455F-C615-41DF-8051-F1592B7F41A8}" destId="{822FFFF1-2FF2-4861-B4C8-A5FA9176A01F}" srcOrd="0" destOrd="0" presId="urn:microsoft.com/office/officeart/2008/layout/RadialCluster"/>
    <dgm:cxn modelId="{4CBC20F0-5FBA-47BF-8184-5111E1628F3C}" srcId="{3F7DC66E-745A-4805-AC93-065E85A7FE98}" destId="{1033E32C-6B56-4BD7-84FF-E77D7F6CAA9F}" srcOrd="2" destOrd="0" parTransId="{7C87F352-E6E1-49B9-AD25-94EB35137237}" sibTransId="{372D039D-AC04-4885-9101-AABC8DF8B365}"/>
    <dgm:cxn modelId="{232222BE-27A6-4EA7-8920-5514C87FB0D5}" type="presOf" srcId="{31FCB2AD-2AC2-40C7-853E-DB0F4907DE4B}" destId="{B8F07D77-344B-4BD4-AACB-526F9F25858B}" srcOrd="0" destOrd="0" presId="urn:microsoft.com/office/officeart/2008/layout/RadialCluster"/>
    <dgm:cxn modelId="{2C2DA5E2-F60C-49D4-8102-157CC6786256}" type="presOf" srcId="{EF50BB19-4581-42C2-9E1D-0A423D92887C}" destId="{C79DD8EC-0ED1-491C-A228-AF1119492AB0}" srcOrd="0" destOrd="0" presId="urn:microsoft.com/office/officeart/2008/layout/RadialCluster"/>
    <dgm:cxn modelId="{7ABFB14E-11D4-4336-B378-4458C6501824}" type="presOf" srcId="{7C87F352-E6E1-49B9-AD25-94EB35137237}" destId="{0C895142-3EB8-405A-8B26-A453FFA26137}" srcOrd="0" destOrd="0" presId="urn:microsoft.com/office/officeart/2008/layout/RadialCluster"/>
    <dgm:cxn modelId="{18CE6B2F-EA6C-4FCB-84A3-1E1C09A18308}" srcId="{3F7DC66E-745A-4805-AC93-065E85A7FE98}" destId="{31FCB2AD-2AC2-40C7-853E-DB0F4907DE4B}" srcOrd="1" destOrd="0" parTransId="{A15B455F-C615-41DF-8051-F1592B7F41A8}" sibTransId="{9FAD7EC7-F564-45F0-8119-962060F66493}"/>
    <dgm:cxn modelId="{2B71BF08-9BF2-4891-9DF0-497F2D4A83EE}" srcId="{25B02E6D-DEFE-4524-9BE0-B887DF490C2A}" destId="{3F7DC66E-745A-4805-AC93-065E85A7FE98}" srcOrd="0" destOrd="0" parTransId="{4948532F-8DD5-4D12-9266-96ED7618B32C}" sibTransId="{1D290D29-C856-4D3F-B240-C72299D0878A}"/>
    <dgm:cxn modelId="{EC1534E2-03DE-43E8-AC30-D02FC74D3D27}" type="presOf" srcId="{1033E32C-6B56-4BD7-84FF-E77D7F6CAA9F}" destId="{5A495592-27F4-4A85-A0A8-0A2F15C5BF50}" srcOrd="0" destOrd="0" presId="urn:microsoft.com/office/officeart/2008/layout/RadialCluster"/>
    <dgm:cxn modelId="{BABA39A7-74F4-4A16-8687-A6F64CF0ADA3}" type="presOf" srcId="{E65782A7-530D-4F49-AAAC-69ED205A0DB0}" destId="{74BFD4C7-F63F-4452-BEB5-3317745630A8}" srcOrd="0" destOrd="0" presId="urn:microsoft.com/office/officeart/2008/layout/RadialCluster"/>
    <dgm:cxn modelId="{90684857-E320-4B72-A867-2154C375C75D}" type="presParOf" srcId="{8D32AB18-F89F-49C9-9464-5396427AF52C}" destId="{68E5CA14-9E79-4176-B55D-1C7BDD3CDF9D}" srcOrd="0" destOrd="0" presId="urn:microsoft.com/office/officeart/2008/layout/RadialCluster"/>
    <dgm:cxn modelId="{909CFCCA-3552-474F-B3E7-F8A945C0ACED}" type="presParOf" srcId="{68E5CA14-9E79-4176-B55D-1C7BDD3CDF9D}" destId="{13F0F491-EEDB-4340-B99B-E1E9696AD410}" srcOrd="0" destOrd="0" presId="urn:microsoft.com/office/officeart/2008/layout/RadialCluster"/>
    <dgm:cxn modelId="{075FDC36-DD8E-40C9-B409-3B1C01669EEF}" type="presParOf" srcId="{68E5CA14-9E79-4176-B55D-1C7BDD3CDF9D}" destId="{74BFD4C7-F63F-4452-BEB5-3317745630A8}" srcOrd="1" destOrd="0" presId="urn:microsoft.com/office/officeart/2008/layout/RadialCluster"/>
    <dgm:cxn modelId="{4A00BB60-8F13-4DB0-8B2F-A95F2F9016DD}" type="presParOf" srcId="{68E5CA14-9E79-4176-B55D-1C7BDD3CDF9D}" destId="{C79DD8EC-0ED1-491C-A228-AF1119492AB0}" srcOrd="2" destOrd="0" presId="urn:microsoft.com/office/officeart/2008/layout/RadialCluster"/>
    <dgm:cxn modelId="{920F0086-AFE0-4439-A2D9-D949670D3E49}" type="presParOf" srcId="{68E5CA14-9E79-4176-B55D-1C7BDD3CDF9D}" destId="{822FFFF1-2FF2-4861-B4C8-A5FA9176A01F}" srcOrd="3" destOrd="0" presId="urn:microsoft.com/office/officeart/2008/layout/RadialCluster"/>
    <dgm:cxn modelId="{7D09CD9D-2719-494F-AA90-E01ED00B3E65}" type="presParOf" srcId="{68E5CA14-9E79-4176-B55D-1C7BDD3CDF9D}" destId="{B8F07D77-344B-4BD4-AACB-526F9F25858B}" srcOrd="4" destOrd="0" presId="urn:microsoft.com/office/officeart/2008/layout/RadialCluster"/>
    <dgm:cxn modelId="{A924BD8B-EE67-4A88-9B8C-AE4D1D259D82}" type="presParOf" srcId="{68E5CA14-9E79-4176-B55D-1C7BDD3CDF9D}" destId="{0C895142-3EB8-405A-8B26-A453FFA26137}" srcOrd="5" destOrd="0" presId="urn:microsoft.com/office/officeart/2008/layout/RadialCluster"/>
    <dgm:cxn modelId="{00F8ACEE-575A-453E-AA6B-8CF9DD9831E7}" type="presParOf" srcId="{68E5CA14-9E79-4176-B55D-1C7BDD3CDF9D}" destId="{5A495592-27F4-4A85-A0A8-0A2F15C5BF50}" srcOrd="6" destOrd="0" presId="urn:microsoft.com/office/officeart/2008/layout/RadialCluster"/>
  </dgm:cxnLst>
  <dgm:bg/>
  <dgm:whole>
    <a:ln>
      <a:solidFill>
        <a:srgbClr val="C0000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472744-745E-43CA-A1AE-143E1A042140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r-Latn-RS"/>
        </a:p>
      </dgm:t>
    </dgm:pt>
    <dgm:pt modelId="{67A7F5AA-0223-4EF7-9792-1729EA25C399}">
      <dgm:prSet phldrT="[Text]" custT="1"/>
      <dgm:spPr/>
      <dgm:t>
        <a:bodyPr/>
        <a:lstStyle/>
        <a:p>
          <a:r>
            <a:rPr lang="sr-Latn-RS" sz="4000" b="1" dirty="0" smtClean="0">
              <a:solidFill>
                <a:schemeClr val="accent1">
                  <a:lumMod val="50000"/>
                </a:schemeClr>
              </a:solidFill>
            </a:rPr>
            <a:t>Zaštita od nasilja</a:t>
          </a:r>
          <a:endParaRPr lang="sr-Latn-RS" sz="4000" b="1" dirty="0">
            <a:solidFill>
              <a:schemeClr val="accent1">
                <a:lumMod val="50000"/>
              </a:schemeClr>
            </a:solidFill>
          </a:endParaRPr>
        </a:p>
      </dgm:t>
    </dgm:pt>
    <dgm:pt modelId="{FAE78B0B-0CAB-4D67-B087-11B046232FEB}" type="parTrans" cxnId="{A1875E42-B674-46A9-8EDC-9A9A82C8F97A}">
      <dgm:prSet/>
      <dgm:spPr/>
      <dgm:t>
        <a:bodyPr/>
        <a:lstStyle/>
        <a:p>
          <a:endParaRPr lang="sr-Latn-RS"/>
        </a:p>
      </dgm:t>
    </dgm:pt>
    <dgm:pt modelId="{B2FCA2E5-8FD4-47D5-AB53-0AA4C3D4F821}" type="sibTrans" cxnId="{A1875E42-B674-46A9-8EDC-9A9A82C8F97A}">
      <dgm:prSet/>
      <dgm:spPr/>
      <dgm:t>
        <a:bodyPr/>
        <a:lstStyle/>
        <a:p>
          <a:endParaRPr lang="sr-Latn-RS"/>
        </a:p>
      </dgm:t>
    </dgm:pt>
    <dgm:pt modelId="{212DC544-5A45-4D4B-B38A-EF6054AED36B}">
      <dgm:prSet phldrT="[Text]" custT="1"/>
      <dgm:spPr/>
      <dgm:t>
        <a:bodyPr/>
        <a:lstStyle/>
        <a:p>
          <a:r>
            <a:rPr lang="sr-Latn-RS" sz="2000" b="1" dirty="0" smtClean="0">
              <a:solidFill>
                <a:schemeClr val="accent1">
                  <a:lumMod val="50000"/>
                </a:schemeClr>
              </a:solidFill>
            </a:rPr>
            <a:t>Koordinacija aktivnosti i objedinjavanje podataka</a:t>
          </a:r>
          <a:endParaRPr lang="sr-Latn-RS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15107B09-4999-48FB-9567-789D2FF5736D}" type="parTrans" cxnId="{D7530167-60A2-4374-B958-A437134A7C93}">
      <dgm:prSet/>
      <dgm:spPr/>
      <dgm:t>
        <a:bodyPr/>
        <a:lstStyle/>
        <a:p>
          <a:endParaRPr lang="sr-Latn-RS"/>
        </a:p>
      </dgm:t>
    </dgm:pt>
    <dgm:pt modelId="{DA98FD68-2A27-42E2-AE0B-A53E3865D139}" type="sibTrans" cxnId="{D7530167-60A2-4374-B958-A437134A7C93}">
      <dgm:prSet/>
      <dgm:spPr/>
      <dgm:t>
        <a:bodyPr/>
        <a:lstStyle/>
        <a:p>
          <a:endParaRPr lang="sr-Latn-RS"/>
        </a:p>
      </dgm:t>
    </dgm:pt>
    <dgm:pt modelId="{405D3AC7-FD9C-4956-856C-F62464BC7973}">
      <dgm:prSet phldrT="[Text]" custT="1"/>
      <dgm:spPr/>
      <dgm:t>
        <a:bodyPr/>
        <a:lstStyle/>
        <a:p>
          <a:r>
            <a:rPr lang="sr-Latn-RS" sz="2000" b="1" dirty="0" smtClean="0">
              <a:solidFill>
                <a:schemeClr val="accent1">
                  <a:lumMod val="50000"/>
                </a:schemeClr>
              </a:solidFill>
            </a:rPr>
            <a:t>Saradnja sa drugim sistemima</a:t>
          </a:r>
          <a:endParaRPr lang="sr-Latn-RS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C947CEA0-0E87-46DA-B67D-B71F31EB4C72}" type="parTrans" cxnId="{DB210902-E953-46EF-9E63-644C04D5CBE5}">
      <dgm:prSet/>
      <dgm:spPr/>
      <dgm:t>
        <a:bodyPr/>
        <a:lstStyle/>
        <a:p>
          <a:endParaRPr lang="sr-Latn-RS"/>
        </a:p>
      </dgm:t>
    </dgm:pt>
    <dgm:pt modelId="{020A4496-1D3F-4809-A4CD-D5F8B31304E3}" type="sibTrans" cxnId="{DB210902-E953-46EF-9E63-644C04D5CBE5}">
      <dgm:prSet/>
      <dgm:spPr/>
      <dgm:t>
        <a:bodyPr/>
        <a:lstStyle/>
        <a:p>
          <a:endParaRPr lang="sr-Latn-RS"/>
        </a:p>
      </dgm:t>
    </dgm:pt>
    <dgm:pt modelId="{CD9E8D7B-EC73-4E8B-8385-A63EBFF22535}">
      <dgm:prSet phldrT="[Text]" custT="1"/>
      <dgm:spPr/>
      <dgm:t>
        <a:bodyPr/>
        <a:lstStyle/>
        <a:p>
          <a:r>
            <a:rPr lang="sr-Latn-RS" sz="2000" b="1" dirty="0" smtClean="0">
              <a:solidFill>
                <a:schemeClr val="accent1">
                  <a:lumMod val="50000"/>
                </a:schemeClr>
              </a:solidFill>
            </a:rPr>
            <a:t>Razvijanje kompetencija zaposlenih</a:t>
          </a:r>
          <a:endParaRPr lang="sr-Latn-RS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641BE85B-CD51-4838-9026-24F06E24792F}" type="parTrans" cxnId="{B30FC0D3-2B7A-4FD1-82AA-36839FAFDC6D}">
      <dgm:prSet/>
      <dgm:spPr/>
      <dgm:t>
        <a:bodyPr/>
        <a:lstStyle/>
        <a:p>
          <a:endParaRPr lang="sr-Latn-RS"/>
        </a:p>
      </dgm:t>
    </dgm:pt>
    <dgm:pt modelId="{5E646A70-FBE5-40E4-A337-76F9057B57AD}" type="sibTrans" cxnId="{B30FC0D3-2B7A-4FD1-82AA-36839FAFDC6D}">
      <dgm:prSet/>
      <dgm:spPr/>
      <dgm:t>
        <a:bodyPr/>
        <a:lstStyle/>
        <a:p>
          <a:endParaRPr lang="sr-Latn-RS"/>
        </a:p>
      </dgm:t>
    </dgm:pt>
    <dgm:pt modelId="{EAAE1BEB-2C36-4271-BA55-EAA6AE793381}">
      <dgm:prSet phldrT="[Text]" custT="1"/>
      <dgm:spPr/>
      <dgm:t>
        <a:bodyPr/>
        <a:lstStyle/>
        <a:p>
          <a:r>
            <a:rPr lang="sr-Latn-RS" sz="2000" b="1" dirty="0" smtClean="0">
              <a:solidFill>
                <a:schemeClr val="accent1">
                  <a:lumMod val="50000"/>
                </a:schemeClr>
              </a:solidFill>
            </a:rPr>
            <a:t>Potrebno definisanje uloga i odgovornosti</a:t>
          </a:r>
          <a:endParaRPr lang="sr-Latn-RS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7FCEEE95-4775-44AE-8F8C-28AF45A046D7}" type="parTrans" cxnId="{6399347A-4C6F-441C-B8C7-58183FC87602}">
      <dgm:prSet/>
      <dgm:spPr/>
      <dgm:t>
        <a:bodyPr/>
        <a:lstStyle/>
        <a:p>
          <a:endParaRPr lang="sr-Latn-RS"/>
        </a:p>
      </dgm:t>
    </dgm:pt>
    <dgm:pt modelId="{7AC25F6E-5418-4D9F-8E75-DF4AA6A88925}" type="sibTrans" cxnId="{6399347A-4C6F-441C-B8C7-58183FC87602}">
      <dgm:prSet/>
      <dgm:spPr/>
      <dgm:t>
        <a:bodyPr/>
        <a:lstStyle/>
        <a:p>
          <a:endParaRPr lang="sr-Latn-RS"/>
        </a:p>
      </dgm:t>
    </dgm:pt>
    <dgm:pt modelId="{D84EF1C0-DE7A-4C39-BC91-10CD97230E08}">
      <dgm:prSet phldrT="[Text]" custT="1"/>
      <dgm:spPr/>
      <dgm:t>
        <a:bodyPr/>
        <a:lstStyle/>
        <a:p>
          <a:r>
            <a:rPr lang="sr-Latn-RS" sz="2000" b="1" dirty="0" smtClean="0">
              <a:solidFill>
                <a:schemeClr val="accent1">
                  <a:lumMod val="50000"/>
                </a:schemeClr>
              </a:solidFill>
            </a:rPr>
            <a:t>Praćenje efekata mera i odgovornosti i prilagošavanja</a:t>
          </a:r>
          <a:endParaRPr lang="sr-Latn-RS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A05D0904-4C49-4FCF-9C6B-39CD74149269}" type="parTrans" cxnId="{ED5A373C-49E1-49C4-B234-CB4461AF5544}">
      <dgm:prSet/>
      <dgm:spPr/>
      <dgm:t>
        <a:bodyPr/>
        <a:lstStyle/>
        <a:p>
          <a:endParaRPr lang="sr-Latn-RS"/>
        </a:p>
      </dgm:t>
    </dgm:pt>
    <dgm:pt modelId="{33331159-2F22-4686-8F05-D348B6F089F0}" type="sibTrans" cxnId="{ED5A373C-49E1-49C4-B234-CB4461AF5544}">
      <dgm:prSet/>
      <dgm:spPr/>
      <dgm:t>
        <a:bodyPr/>
        <a:lstStyle/>
        <a:p>
          <a:endParaRPr lang="sr-Latn-RS"/>
        </a:p>
      </dgm:t>
    </dgm:pt>
    <dgm:pt modelId="{9B0910BB-8E73-48F2-AF10-18E2EEBE394C}" type="pres">
      <dgm:prSet presAssocID="{AB472744-745E-43CA-A1AE-143E1A04214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sr-Latn-RS"/>
        </a:p>
      </dgm:t>
    </dgm:pt>
    <dgm:pt modelId="{9FD30D6F-739C-4635-9AD0-D26B17345AFB}" type="pres">
      <dgm:prSet presAssocID="{AB472744-745E-43CA-A1AE-143E1A042140}" presName="radial" presStyleCnt="0">
        <dgm:presLayoutVars>
          <dgm:animLvl val="ctr"/>
        </dgm:presLayoutVars>
      </dgm:prSet>
      <dgm:spPr/>
    </dgm:pt>
    <dgm:pt modelId="{CEB500F2-5868-440E-A9DF-A9083C4CF1AA}" type="pres">
      <dgm:prSet presAssocID="{67A7F5AA-0223-4EF7-9792-1729EA25C399}" presName="centerShape" presStyleLbl="vennNode1" presStyleIdx="0" presStyleCnt="6" custLinFactNeighborX="-810" custLinFactNeighborY="270"/>
      <dgm:spPr/>
      <dgm:t>
        <a:bodyPr/>
        <a:lstStyle/>
        <a:p>
          <a:endParaRPr lang="sr-Latn-RS"/>
        </a:p>
      </dgm:t>
    </dgm:pt>
    <dgm:pt modelId="{9635B003-C432-4519-9001-A17BCA3F55FC}" type="pres">
      <dgm:prSet presAssocID="{212DC544-5A45-4D4B-B38A-EF6054AED36B}" presName="node" presStyleLbl="vennNode1" presStyleIdx="1" presStyleCnt="6" custScaleX="185736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B0C67795-4683-4C5A-A64C-FAFF8DBC504A}" type="pres">
      <dgm:prSet presAssocID="{405D3AC7-FD9C-4956-856C-F62464BC7973}" presName="node" presStyleLbl="vennNode1" presStyleIdx="2" presStyleCnt="6" custScaleX="167665" custRadScaleRad="124594" custRadScaleInc="-1428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BB99898F-3AD3-4046-B9B9-4D4551E63CC6}" type="pres">
      <dgm:prSet presAssocID="{CD9E8D7B-EC73-4E8B-8385-A63EBFF22535}" presName="node" presStyleLbl="vennNode1" presStyleIdx="3" presStyleCnt="6" custScaleX="188978" custRadScaleRad="117394" custRadScaleInc="-24984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5966DFF3-E253-4CC1-B507-12B5257B454A}" type="pres">
      <dgm:prSet presAssocID="{EAAE1BEB-2C36-4271-BA55-EAA6AE793381}" presName="node" presStyleLbl="vennNode1" presStyleIdx="4" presStyleCnt="6" custScaleX="188039" custRadScaleRad="118353" custRadScaleInc="24102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F35F8371-9C90-4785-860C-77C6163BEE01}" type="pres">
      <dgm:prSet presAssocID="{D84EF1C0-DE7A-4C39-BC91-10CD97230E08}" presName="node" presStyleLbl="vennNode1" presStyleIdx="5" presStyleCnt="6" custScaleX="164851" custRadScaleRad="126988" custRadScaleInc="1627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</dgm:ptLst>
  <dgm:cxnLst>
    <dgm:cxn modelId="{D7530167-60A2-4374-B958-A437134A7C93}" srcId="{67A7F5AA-0223-4EF7-9792-1729EA25C399}" destId="{212DC544-5A45-4D4B-B38A-EF6054AED36B}" srcOrd="0" destOrd="0" parTransId="{15107B09-4999-48FB-9567-789D2FF5736D}" sibTransId="{DA98FD68-2A27-42E2-AE0B-A53E3865D139}"/>
    <dgm:cxn modelId="{B30FC0D3-2B7A-4FD1-82AA-36839FAFDC6D}" srcId="{67A7F5AA-0223-4EF7-9792-1729EA25C399}" destId="{CD9E8D7B-EC73-4E8B-8385-A63EBFF22535}" srcOrd="2" destOrd="0" parTransId="{641BE85B-CD51-4838-9026-24F06E24792F}" sibTransId="{5E646A70-FBE5-40E4-A337-76F9057B57AD}"/>
    <dgm:cxn modelId="{ED5A373C-49E1-49C4-B234-CB4461AF5544}" srcId="{67A7F5AA-0223-4EF7-9792-1729EA25C399}" destId="{D84EF1C0-DE7A-4C39-BC91-10CD97230E08}" srcOrd="4" destOrd="0" parTransId="{A05D0904-4C49-4FCF-9C6B-39CD74149269}" sibTransId="{33331159-2F22-4686-8F05-D348B6F089F0}"/>
    <dgm:cxn modelId="{D4947FCB-2454-49E1-AC50-63F5D2DF5BBD}" type="presOf" srcId="{212DC544-5A45-4D4B-B38A-EF6054AED36B}" destId="{9635B003-C432-4519-9001-A17BCA3F55FC}" srcOrd="0" destOrd="0" presId="urn:microsoft.com/office/officeart/2005/8/layout/radial3"/>
    <dgm:cxn modelId="{7025F0A0-19D8-464E-8F21-7759F5E611BF}" type="presOf" srcId="{405D3AC7-FD9C-4956-856C-F62464BC7973}" destId="{B0C67795-4683-4C5A-A64C-FAFF8DBC504A}" srcOrd="0" destOrd="0" presId="urn:microsoft.com/office/officeart/2005/8/layout/radial3"/>
    <dgm:cxn modelId="{5BC218B4-38C7-4851-AFF1-88604296B349}" type="presOf" srcId="{AB472744-745E-43CA-A1AE-143E1A042140}" destId="{9B0910BB-8E73-48F2-AF10-18E2EEBE394C}" srcOrd="0" destOrd="0" presId="urn:microsoft.com/office/officeart/2005/8/layout/radial3"/>
    <dgm:cxn modelId="{6399347A-4C6F-441C-B8C7-58183FC87602}" srcId="{67A7F5AA-0223-4EF7-9792-1729EA25C399}" destId="{EAAE1BEB-2C36-4271-BA55-EAA6AE793381}" srcOrd="3" destOrd="0" parTransId="{7FCEEE95-4775-44AE-8F8C-28AF45A046D7}" sibTransId="{7AC25F6E-5418-4D9F-8E75-DF4AA6A88925}"/>
    <dgm:cxn modelId="{F7CD0D4F-4627-47A0-ACA0-9016DFA3FC0C}" type="presOf" srcId="{D84EF1C0-DE7A-4C39-BC91-10CD97230E08}" destId="{F35F8371-9C90-4785-860C-77C6163BEE01}" srcOrd="0" destOrd="0" presId="urn:microsoft.com/office/officeart/2005/8/layout/radial3"/>
    <dgm:cxn modelId="{FFAFD062-B801-441E-91E0-46A0E1FBDD85}" type="presOf" srcId="{CD9E8D7B-EC73-4E8B-8385-A63EBFF22535}" destId="{BB99898F-3AD3-4046-B9B9-4D4551E63CC6}" srcOrd="0" destOrd="0" presId="urn:microsoft.com/office/officeart/2005/8/layout/radial3"/>
    <dgm:cxn modelId="{800CCC9D-A6E2-4179-9764-409EE310849B}" type="presOf" srcId="{67A7F5AA-0223-4EF7-9792-1729EA25C399}" destId="{CEB500F2-5868-440E-A9DF-A9083C4CF1AA}" srcOrd="0" destOrd="0" presId="urn:microsoft.com/office/officeart/2005/8/layout/radial3"/>
    <dgm:cxn modelId="{5B61D48D-E6BD-4482-8D46-C3E3AE52ABE5}" type="presOf" srcId="{EAAE1BEB-2C36-4271-BA55-EAA6AE793381}" destId="{5966DFF3-E253-4CC1-B507-12B5257B454A}" srcOrd="0" destOrd="0" presId="urn:microsoft.com/office/officeart/2005/8/layout/radial3"/>
    <dgm:cxn modelId="{A1875E42-B674-46A9-8EDC-9A9A82C8F97A}" srcId="{AB472744-745E-43CA-A1AE-143E1A042140}" destId="{67A7F5AA-0223-4EF7-9792-1729EA25C399}" srcOrd="0" destOrd="0" parTransId="{FAE78B0B-0CAB-4D67-B087-11B046232FEB}" sibTransId="{B2FCA2E5-8FD4-47D5-AB53-0AA4C3D4F821}"/>
    <dgm:cxn modelId="{DB210902-E953-46EF-9E63-644C04D5CBE5}" srcId="{67A7F5AA-0223-4EF7-9792-1729EA25C399}" destId="{405D3AC7-FD9C-4956-856C-F62464BC7973}" srcOrd="1" destOrd="0" parTransId="{C947CEA0-0E87-46DA-B67D-B71F31EB4C72}" sibTransId="{020A4496-1D3F-4809-A4CD-D5F8B31304E3}"/>
    <dgm:cxn modelId="{A8A3C8EA-7648-458E-8595-59CA4BDEB7FF}" type="presParOf" srcId="{9B0910BB-8E73-48F2-AF10-18E2EEBE394C}" destId="{9FD30D6F-739C-4635-9AD0-D26B17345AFB}" srcOrd="0" destOrd="0" presId="urn:microsoft.com/office/officeart/2005/8/layout/radial3"/>
    <dgm:cxn modelId="{CFC07A04-B7B8-424A-87BC-DD466CD1E75C}" type="presParOf" srcId="{9FD30D6F-739C-4635-9AD0-D26B17345AFB}" destId="{CEB500F2-5868-440E-A9DF-A9083C4CF1AA}" srcOrd="0" destOrd="0" presId="urn:microsoft.com/office/officeart/2005/8/layout/radial3"/>
    <dgm:cxn modelId="{0631FC27-5266-49DC-B3F9-7B18D6D57A87}" type="presParOf" srcId="{9FD30D6F-739C-4635-9AD0-D26B17345AFB}" destId="{9635B003-C432-4519-9001-A17BCA3F55FC}" srcOrd="1" destOrd="0" presId="urn:microsoft.com/office/officeart/2005/8/layout/radial3"/>
    <dgm:cxn modelId="{1190F2DE-4D89-4AFA-B724-25CDD12C8AB3}" type="presParOf" srcId="{9FD30D6F-739C-4635-9AD0-D26B17345AFB}" destId="{B0C67795-4683-4C5A-A64C-FAFF8DBC504A}" srcOrd="2" destOrd="0" presId="urn:microsoft.com/office/officeart/2005/8/layout/radial3"/>
    <dgm:cxn modelId="{A122FAFB-0050-4CF1-9828-ACD0355040F3}" type="presParOf" srcId="{9FD30D6F-739C-4635-9AD0-D26B17345AFB}" destId="{BB99898F-3AD3-4046-B9B9-4D4551E63CC6}" srcOrd="3" destOrd="0" presId="urn:microsoft.com/office/officeart/2005/8/layout/radial3"/>
    <dgm:cxn modelId="{CD6E427F-E4DC-4804-A49D-D5F351965811}" type="presParOf" srcId="{9FD30D6F-739C-4635-9AD0-D26B17345AFB}" destId="{5966DFF3-E253-4CC1-B507-12B5257B454A}" srcOrd="4" destOrd="0" presId="urn:microsoft.com/office/officeart/2005/8/layout/radial3"/>
    <dgm:cxn modelId="{9C8B3AB6-D202-430A-881C-188BABB0946F}" type="presParOf" srcId="{9FD30D6F-739C-4635-9AD0-D26B17345AFB}" destId="{F35F8371-9C90-4785-860C-77C6163BEE01}" srcOrd="5" destOrd="0" presId="urn:microsoft.com/office/officeart/2005/8/layout/radial3"/>
  </dgm:cxnLst>
  <dgm:bg/>
  <dgm:whole>
    <a:ln>
      <a:solidFill>
        <a:srgbClr val="C0000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3D919-91FB-4A40-AFFA-CA600608FA1C}" type="datetimeFigureOut">
              <a:rPr lang="sr-Latn-RS" smtClean="0"/>
              <a:t>16.11.2025.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963C15-F9E3-4C45-BCDD-EB10FCA088D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223425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63C15-F9E3-4C45-BCDD-EB10FCA088DD}" type="slidenum">
              <a:rPr lang="sr-Latn-RS" smtClean="0"/>
              <a:t>12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45703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9CB01-9B2E-4509-B04D-692CEA8DBB3C}" type="datetime1">
              <a:rPr lang="sr-Latn-RS" smtClean="0"/>
              <a:t>16.11.2025.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65990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C8A54-54C5-40EA-ADE8-CBF041D123FF}" type="datetime1">
              <a:rPr lang="sr-Latn-RS" smtClean="0"/>
              <a:t>16.11.2025.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19577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208FE-7530-4062-B4A6-0F4574762418}" type="datetime1">
              <a:rPr lang="sr-Latn-RS" smtClean="0"/>
              <a:t>16.11.2025.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32059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5233-86B7-4DAF-9AE2-C0583489B7C4}" type="datetime1">
              <a:rPr lang="sr-Latn-RS" smtClean="0"/>
              <a:t>16.11.2025.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05130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6E3A0-CDF9-4D3A-8FCE-2750F2599955}" type="datetime1">
              <a:rPr lang="sr-Latn-RS" smtClean="0"/>
              <a:t>16.11.2025.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053781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1B71D-278B-4DA7-9AB8-D5B12B601670}" type="datetime1">
              <a:rPr lang="sr-Latn-RS" smtClean="0"/>
              <a:t>16.11.2025.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460647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DD73-BBC1-45E0-9780-5B95A659FEAF}" type="datetime1">
              <a:rPr lang="sr-Latn-RS" smtClean="0"/>
              <a:t>16.11.2025.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839978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2B249-0FA1-457E-A141-3638113FCEF3}" type="datetime1">
              <a:rPr lang="sr-Latn-RS" smtClean="0"/>
              <a:t>16.11.2025.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152458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A6681-4E16-4DA7-995E-5450BEF0B64B}" type="datetime1">
              <a:rPr lang="sr-Latn-RS" smtClean="0"/>
              <a:t>16.11.2025.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349052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ABF92-0B61-4048-B21D-6D5499F954AB}" type="datetime1">
              <a:rPr lang="sr-Latn-RS" smtClean="0"/>
              <a:t>16.11.2025.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128264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5F551-85C4-4D9C-94FB-A7CFA3A14337}" type="datetime1">
              <a:rPr lang="sr-Latn-RS" smtClean="0"/>
              <a:t>16.11.2025.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135236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B6B1A-AAA4-43F7-8C01-B54B43665997}" type="datetime1">
              <a:rPr lang="sr-Latn-RS" smtClean="0"/>
              <a:t>16.11.2025.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DD586-2E5E-4554-B428-E931FD3E325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302699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7018" y="1366807"/>
            <a:ext cx="9144000" cy="3196139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pl-PL" sz="4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Druga otvorena konferencija o prevenciji </a:t>
            </a:r>
            <a:r>
              <a:rPr lang="pl-PL" sz="4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nasilja u </a:t>
            </a:r>
            <a:r>
              <a:rPr lang="sr-Latn-RS" sz="4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školama</a:t>
            </a:r>
            <a:br>
              <a:rPr lang="sr-Latn-RS" sz="44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sr-Latn-RS" sz="4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sr-Latn-RS" sz="4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endParaRPr lang="sr-Latn-RS" sz="44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7018" y="4092166"/>
            <a:ext cx="9144000" cy="1655762"/>
          </a:xfrm>
        </p:spPr>
        <p:txBody>
          <a:bodyPr>
            <a:normAutofit lnSpcReduction="10000"/>
          </a:bodyPr>
          <a:lstStyle/>
          <a:p>
            <a:endParaRPr lang="sr-Latn-RS" b="1" dirty="0" smtClean="0"/>
          </a:p>
          <a:p>
            <a:endParaRPr lang="sr-Latn-R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sr-Latn-RS" b="1" dirty="0" smtClean="0">
                <a:solidFill>
                  <a:schemeClr val="accent1">
                    <a:lumMod val="75000"/>
                  </a:schemeClr>
                </a:solidFill>
              </a:rPr>
              <a:t>Novi Pazar</a:t>
            </a:r>
          </a:p>
          <a:p>
            <a:r>
              <a:rPr lang="sr-Latn-RS" b="1" dirty="0" smtClean="0">
                <a:solidFill>
                  <a:schemeClr val="accent1">
                    <a:lumMod val="75000"/>
                  </a:schemeClr>
                </a:solidFill>
              </a:rPr>
              <a:t>17.11.2025.</a:t>
            </a:r>
            <a:endParaRPr lang="sr-Latn-R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1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6831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8250422"/>
              </p:ext>
            </p:extLst>
          </p:nvPr>
        </p:nvGraphicFramePr>
        <p:xfrm>
          <a:off x="422031" y="0"/>
          <a:ext cx="10931769" cy="6310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31769"/>
              </a:tblGrid>
              <a:tr h="994146">
                <a:tc>
                  <a:txBody>
                    <a:bodyPr/>
                    <a:lstStyle/>
                    <a:p>
                      <a:r>
                        <a:rPr lang="sr-Latn-RS" sz="3200" dirty="0" smtClean="0"/>
                        <a:t>Zadaci Tima za zaštitu kada</a:t>
                      </a:r>
                      <a:r>
                        <a:rPr lang="sr-Latn-RS" sz="3200" baseline="0" dirty="0" smtClean="0"/>
                        <a:t> postoji mogućnost udaljavanja učenika iz O-V rada</a:t>
                      </a:r>
                      <a:endParaRPr lang="sr-Latn-RS" baseline="0" dirty="0" smtClean="0"/>
                    </a:p>
                    <a:p>
                      <a:endParaRPr lang="sr-Latn-RS" dirty="0"/>
                    </a:p>
                  </a:txBody>
                  <a:tcPr/>
                </a:tc>
              </a:tr>
              <a:tr h="938479">
                <a:tc>
                  <a:txBody>
                    <a:bodyPr/>
                    <a:lstStyle/>
                    <a:p>
                      <a:r>
                        <a:rPr lang="sr-Latn-RS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Procenjuje potrebu udaljavanja iz obrazovno-vaspitnog rada  u situacijama 3.nivoa nasilja tokom trajanja vaspitno-disciplinskog postupka</a:t>
                      </a:r>
                      <a:endParaRPr lang="sr-Latn-RS" sz="20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79716">
                <a:tc>
                  <a:txBody>
                    <a:bodyPr/>
                    <a:lstStyle/>
                    <a:p>
                      <a:endParaRPr lang="sr-Latn-RS" sz="20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5472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RS" sz="20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Procenjuje potrebu udaljavanja iz obrazovno-vaspitnog rada u situacijama učinjene određene teže povrede obaveze učenika      tokom trajanja vaspitno-disciplinskog postupka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RS" sz="20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     Posedovanje, podstrekavanje, pomaganje, davanje drugom učeniku i upotrebu psihoaktivnih suspstanci, (4) odnosno alkohola,</a:t>
                      </a:r>
                      <a:r>
                        <a:rPr lang="sr-Latn-RS" sz="20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droga i nikotinskih proizvoda; unošenje u školu oružja, pirotehničkog sredstva itd kojim može da se ugrozi i povredi drugi (5)-čl.83 ZOSOV-a.</a:t>
                      </a:r>
                      <a:endParaRPr lang="sr-Latn-RS" sz="20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sr-Latn-RS" sz="20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43722">
                <a:tc>
                  <a:txBody>
                    <a:bodyPr/>
                    <a:lstStyle/>
                    <a:p>
                      <a:r>
                        <a:rPr lang="sr-Latn-RS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Prikuplja</a:t>
                      </a:r>
                      <a:r>
                        <a:rPr lang="sr-Latn-RS" sz="20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činjenice značajne za postupanje i određivanje teže povrede obaveze učenika</a:t>
                      </a:r>
                      <a:endParaRPr lang="sr-Latn-RS" sz="20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43722">
                <a:tc>
                  <a:txBody>
                    <a:bodyPr/>
                    <a:lstStyle/>
                    <a:p>
                      <a:r>
                        <a:rPr lang="sr-Latn-RS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Procena Tima za zaštitu je sastavni deo rešenja o udaljavanju učenika.</a:t>
                      </a:r>
                      <a:endParaRPr lang="sr-Latn-RS" sz="20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xplosion 1 4"/>
          <p:cNvSpPr/>
          <p:nvPr/>
        </p:nvSpPr>
        <p:spPr>
          <a:xfrm>
            <a:off x="3232285" y="3363610"/>
            <a:ext cx="235391" cy="22633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6" name="Explosion 1 5"/>
          <p:cNvSpPr/>
          <p:nvPr/>
        </p:nvSpPr>
        <p:spPr>
          <a:xfrm>
            <a:off x="592436" y="3983705"/>
            <a:ext cx="235391" cy="22633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10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68264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26132E1-AFD7-4BFB-A4AC-A4D43AC76960}" type="slidenum">
              <a:rPr lang="en-US" altLang="sr-Latn-RS" sz="140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sr-Latn-RS" sz="140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885448"/>
              </p:ext>
            </p:extLst>
          </p:nvPr>
        </p:nvGraphicFramePr>
        <p:xfrm>
          <a:off x="1511930" y="835372"/>
          <a:ext cx="8990090" cy="450617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852896"/>
                <a:gridCol w="5137194"/>
              </a:tblGrid>
              <a:tr h="754787">
                <a:tc>
                  <a:txBody>
                    <a:bodyPr/>
                    <a:lstStyle/>
                    <a:p>
                      <a:r>
                        <a:rPr lang="sr-Latn-RS" sz="3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Mesto i vreme</a:t>
                      </a:r>
                      <a:endParaRPr lang="sr-Cyrl-RS" sz="3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5705" marB="4570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RS" sz="3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Aktivnosti i mere</a:t>
                      </a:r>
                      <a:endParaRPr lang="sr-Cyrl-RS" sz="3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5705" marB="4570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618797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sr-Latn-RS" sz="2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U</a:t>
                      </a:r>
                      <a:r>
                        <a:rPr lang="sr-Latn-RS" sz="2400" b="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 prostoru ustanove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sr-Latn-RS" sz="2400" b="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U vreme O-V rada</a:t>
                      </a:r>
                      <a:r>
                        <a:rPr lang="ru-RU" sz="2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			 		</a:t>
                      </a:r>
                      <a:endParaRPr lang="sr-Cyrl-RS" sz="2400" b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sr-Cyrl-RS" sz="2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5705" marB="4570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r-Latn-RS" sz="2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Pojačan vaspitni rad i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r-Latn-RS" sz="2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Vaspitno-disciplinski</a:t>
                      </a:r>
                      <a:r>
                        <a:rPr lang="sr-Latn-RS" sz="2400" b="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 postupak /primenjuje se i Pravilnik o obavljanju DKR i HR</a:t>
                      </a:r>
                      <a:endParaRPr lang="sr-Cyrl-RS" sz="2400" b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5705" marB="4570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132589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ru-RU" sz="2400" b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sr-Latn-RS" sz="2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Van</a:t>
                      </a:r>
                      <a:r>
                        <a:rPr lang="sr-Latn-RS" sz="2400" b="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 prostora ustanove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sr-Latn-RS" sz="2400" b="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</a:rPr>
                        <a:t>Bilo koje vreme</a:t>
                      </a:r>
                      <a:endParaRPr lang="sr-Cyrl-RS" sz="2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5705" marB="4570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Latn-RS" altLang="sr-Latn-RS" sz="2400" b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r-Latn-RS" altLang="sr-Latn-RS" sz="24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Pojačavanje</a:t>
                      </a:r>
                      <a:r>
                        <a:rPr lang="sr-Latn-RS" altLang="sr-Latn-RS" sz="2400" b="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vaspitnog rada </a:t>
                      </a:r>
                      <a:r>
                        <a:rPr lang="sr-Latn-RS" altLang="sr-Latn-RS" sz="2400" b="1" u="sng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bez </a:t>
                      </a:r>
                      <a:r>
                        <a:rPr lang="sr-Latn-RS" altLang="sr-Latn-RS" sz="2400" b="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vaspitno-disciplinskog postupka (Tim predlaže odelj. st. izradu plana pojačanog vaspitnog rada)</a:t>
                      </a:r>
                      <a:endParaRPr lang="sr-Cyrl-RS" sz="24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5705" marB="45705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262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7686" y="971515"/>
            <a:ext cx="10075984" cy="4351338"/>
          </a:xfrm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endParaRPr lang="sr-Latn-RS" dirty="0" smtClean="0"/>
          </a:p>
          <a:p>
            <a:pPr marL="0" indent="0">
              <a:buNone/>
            </a:pPr>
            <a:endParaRPr lang="sr-Latn-RS" dirty="0" smtClean="0"/>
          </a:p>
          <a:p>
            <a:pPr marL="0" indent="0">
              <a:buNone/>
            </a:pPr>
            <a:endParaRPr lang="sr-Latn-RS" dirty="0"/>
          </a:p>
          <a:p>
            <a:pPr marL="0" indent="0" algn="ctr">
              <a:buNone/>
            </a:pPr>
            <a:endParaRPr lang="sr-Latn-R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sr-Latn-R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sr-Latn-RS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</a:rPr>
              <a:t>spec. Biljana Lajović, psiholog</a:t>
            </a:r>
            <a:endParaRPr lang="sr-Latn-R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0452" y="1654803"/>
            <a:ext cx="4250452" cy="1931203"/>
          </a:xfrm>
          <a:prstGeom prst="rect">
            <a:avLst/>
          </a:prstGeom>
          <a:ln>
            <a:noFill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12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4074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735" y="1182829"/>
            <a:ext cx="10515600" cy="4351338"/>
          </a:xfrm>
          <a:ln>
            <a:solidFill>
              <a:srgbClr val="C00000"/>
            </a:solidFill>
          </a:ln>
        </p:spPr>
        <p:txBody>
          <a:bodyPr/>
          <a:lstStyle/>
          <a:p>
            <a:pPr marL="0" indent="0" algn="ctr">
              <a:buNone/>
            </a:pPr>
            <a:endParaRPr lang="sr-Latn-RS" dirty="0" smtClean="0"/>
          </a:p>
          <a:p>
            <a:pPr marL="0" indent="0" algn="ctr">
              <a:buNone/>
            </a:pPr>
            <a:endParaRPr lang="sr-Latn-RS" dirty="0"/>
          </a:p>
          <a:p>
            <a:pPr marL="0" indent="0" algn="ctr">
              <a:buNone/>
            </a:pPr>
            <a:endParaRPr lang="sr-Latn-RS" sz="4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sr-Latn-RS" sz="4000" b="1" dirty="0" smtClean="0">
                <a:solidFill>
                  <a:schemeClr val="accent1">
                    <a:lumMod val="75000"/>
                  </a:schemeClr>
                </a:solidFill>
              </a:rPr>
              <a:t>Uloga Tima za zaštitu</a:t>
            </a:r>
          </a:p>
          <a:p>
            <a:pPr marL="0" indent="0" algn="ctr">
              <a:buNone/>
            </a:pPr>
            <a:r>
              <a:rPr lang="sr-Latn-RS" sz="3200" b="1" dirty="0" smtClean="0">
                <a:solidFill>
                  <a:schemeClr val="accent1">
                    <a:lumMod val="75000"/>
                  </a:schemeClr>
                </a:solidFill>
              </a:rPr>
              <a:t>od </a:t>
            </a:r>
          </a:p>
          <a:p>
            <a:pPr marL="0" indent="0" algn="ctr">
              <a:buNone/>
            </a:pPr>
            <a:r>
              <a:rPr lang="sr-Latn-RS" sz="3200" b="1" dirty="0" smtClean="0">
                <a:solidFill>
                  <a:schemeClr val="accent1">
                    <a:lumMod val="75000"/>
                  </a:schemeClr>
                </a:solidFill>
              </a:rPr>
              <a:t>diskriminacije, nasilja, zlostavljanja i zanemarivanja</a:t>
            </a:r>
            <a:endParaRPr lang="sr-Latn-R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2</a:t>
            </a:fld>
            <a:endParaRPr lang="sr-Latn-R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824" y="523608"/>
            <a:ext cx="2543175" cy="1800225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8811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5347" y="0"/>
            <a:ext cx="10515600" cy="1325563"/>
          </a:xfrm>
        </p:spPr>
        <p:txBody>
          <a:bodyPr>
            <a:normAutofit/>
          </a:bodyPr>
          <a:lstStyle/>
          <a:p>
            <a:r>
              <a:rPr lang="sr-Latn-RS" altLang="sr-Latn-RS" sz="40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Obaveze škole u vezi sa zaštitom od nasilja</a:t>
            </a:r>
            <a:endParaRPr lang="sr-Latn-RS" sz="4000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968721" y="1237963"/>
            <a:ext cx="10385079" cy="4867959"/>
          </a:xfrm>
          <a:prstGeom prst="rect">
            <a:avLst/>
          </a:prstGeom>
          <a:solidFill>
            <a:srgbClr val="FCFCFC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056" tIns="12696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sr-Latn-RS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n-lt"/>
              <a:cs typeface="Calibri" panose="020F050202020403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sr-Latn-R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cs typeface="Calibri" panose="020F0502020204030204" pitchFamily="34" charset="0"/>
              </a:rPr>
              <a:t>Tim za zaštitu</a:t>
            </a:r>
            <a:endParaRPr kumimoji="0" lang="sr-Latn-R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sr-Latn-R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cs typeface="Calibri" panose="020F0502020204030204" pitchFamily="34" charset="0"/>
              </a:rPr>
              <a:t>Program zaštite 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sr-Latn-R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cs typeface="Calibri" panose="020F0502020204030204" pitchFamily="34" charset="0"/>
              </a:rPr>
              <a:t>Izveštaj</a:t>
            </a:r>
            <a:endParaRPr kumimoji="0" lang="sr-Latn-R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sr-Latn-R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cs typeface="Calibri" panose="020F0502020204030204" pitchFamily="34" charset="0"/>
              </a:rPr>
              <a:t>Praćenje i evidentiranje</a:t>
            </a:r>
            <a:endParaRPr kumimoji="0" lang="sr-Latn-R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sr-Latn-R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cs typeface="Calibri" panose="020F0502020204030204" pitchFamily="34" charset="0"/>
              </a:rPr>
              <a:t>Reagovanje/postupanje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sr-Latn-R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cs typeface="Calibri" panose="020F0502020204030204" pitchFamily="34" charset="0"/>
              </a:rPr>
              <a:t>Informisanje školske uprave/MP o situacijama 3. nivoa nasilja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sr-Latn-RS" dirty="0">
                <a:solidFill>
                  <a:srgbClr val="0070C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sr-Latn-RS" dirty="0" smtClean="0">
                <a:solidFill>
                  <a:srgbClr val="0070C0"/>
                </a:solidFill>
                <a:latin typeface="+mn-lt"/>
                <a:cs typeface="Calibri" panose="020F0502020204030204" pitchFamily="34" charset="0"/>
              </a:rPr>
              <a:t>  </a:t>
            </a:r>
            <a:r>
              <a:rPr kumimoji="0" lang="sr-Latn-R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cs typeface="Calibri" panose="020F0502020204030204" pitchFamily="34" charset="0"/>
              </a:rPr>
              <a:t>pute</a:t>
            </a:r>
            <a:r>
              <a:rPr lang="sr-Latn-RS" dirty="0" smtClean="0">
                <a:solidFill>
                  <a:srgbClr val="0070C0"/>
                </a:solidFill>
                <a:latin typeface="+mn-lt"/>
                <a:cs typeface="Calibri" panose="020F0502020204030204" pitchFamily="34" charset="0"/>
              </a:rPr>
              <a:t>m</a:t>
            </a:r>
            <a:r>
              <a:rPr kumimoji="0" lang="sr-Latn-R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cs typeface="Calibri" panose="020F0502020204030204" pitchFamily="34" charset="0"/>
              </a:rPr>
              <a:t> nacionalne platforme  „Čuvam te“</a:t>
            </a:r>
            <a:endParaRPr kumimoji="0" lang="sr-Latn-R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sr-Latn-RS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cs typeface="Calibri" panose="020F0502020204030204" pitchFamily="34" charset="0"/>
              </a:rPr>
              <a:t>Razvijanje kompetencija zaposlenih za rad u ovoj oblasti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sr-Latn-RS" dirty="0">
              <a:solidFill>
                <a:srgbClr val="0070C0"/>
              </a:solidFill>
              <a:latin typeface="+mn-lt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  <a:t/>
            </a:r>
            <a:br>
              <a:rPr kumimoji="0" lang="sr-Latn-R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-apple-system"/>
              </a:rPr>
            </a:br>
            <a:endParaRPr kumimoji="0" lang="sr-Latn-R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3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2618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7958465"/>
              </p:ext>
            </p:extLst>
          </p:nvPr>
        </p:nvGraphicFramePr>
        <p:xfrm>
          <a:off x="838200" y="362139"/>
          <a:ext cx="11021840" cy="5814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4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98940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361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sr-Latn-RS" sz="40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Zbog čega je važan Tim za zaštitu?</a:t>
            </a:r>
            <a:endParaRPr lang="sr-Latn-RS" sz="40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2609742"/>
              </p:ext>
            </p:extLst>
          </p:nvPr>
        </p:nvGraphicFramePr>
        <p:xfrm>
          <a:off x="838200" y="1204111"/>
          <a:ext cx="10515600" cy="4972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5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60836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2747262"/>
              </p:ext>
            </p:extLst>
          </p:nvPr>
        </p:nvGraphicFramePr>
        <p:xfrm>
          <a:off x="820093" y="307817"/>
          <a:ext cx="10515600" cy="2702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00"/>
              </a:tblGrid>
              <a:tr h="651850">
                <a:tc>
                  <a:txBody>
                    <a:bodyPr/>
                    <a:lstStyle/>
                    <a:p>
                      <a:r>
                        <a:rPr lang="sr-Latn-RS" sz="3200" b="1" dirty="0" smtClean="0"/>
                        <a:t>Tim za zaštitu čine:</a:t>
                      </a:r>
                    </a:p>
                  </a:txBody>
                  <a:tcPr/>
                </a:tc>
              </a:tr>
              <a:tr h="512607">
                <a:tc>
                  <a:txBody>
                    <a:bodyPr/>
                    <a:lstStyle/>
                    <a:p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Direktor ustanove</a:t>
                      </a:r>
                      <a:endParaRPr lang="sr-Latn-RS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12607">
                <a:tc>
                  <a:txBody>
                    <a:bodyPr/>
                    <a:lstStyle/>
                    <a:p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Nastavnik/vaspitač</a:t>
                      </a:r>
                      <a:endParaRPr lang="sr-Latn-RS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12607">
                <a:tc>
                  <a:txBody>
                    <a:bodyPr/>
                    <a:lstStyle/>
                    <a:p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Stručni saradnik(psiholog, pedagog)</a:t>
                      </a:r>
                      <a:endParaRPr lang="sr-Latn-RS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12607">
                <a:tc>
                  <a:txBody>
                    <a:bodyPr/>
                    <a:lstStyle/>
                    <a:p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Sekretar</a:t>
                      </a:r>
                      <a:endParaRPr lang="sr-Latn-RS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6</a:t>
            </a:fld>
            <a:endParaRPr lang="sr-Latn-RS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2863883"/>
              </p:ext>
            </p:extLst>
          </p:nvPr>
        </p:nvGraphicFramePr>
        <p:xfrm>
          <a:off x="838200" y="3739081"/>
          <a:ext cx="10515600" cy="2316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00"/>
              </a:tblGrid>
              <a:tr h="679010">
                <a:tc>
                  <a:txBody>
                    <a:bodyPr/>
                    <a:lstStyle/>
                    <a:p>
                      <a:r>
                        <a:rPr lang="sr-Latn-RS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Mogu da budu uključeni i predstavnici:</a:t>
                      </a:r>
                    </a:p>
                  </a:txBody>
                  <a:tcPr/>
                </a:tc>
              </a:tr>
              <a:tr h="6119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24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Roditelja</a:t>
                      </a:r>
                      <a:endParaRPr lang="sr-Latn-RS" sz="2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12607">
                <a:tc>
                  <a:txBody>
                    <a:bodyPr/>
                    <a:lstStyle/>
                    <a:p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Učeničkog</a:t>
                      </a:r>
                      <a:r>
                        <a:rPr lang="sr-Latn-RS" sz="24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parlamenta</a:t>
                      </a:r>
                      <a:endParaRPr lang="sr-Latn-RS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12607">
                <a:tc>
                  <a:txBody>
                    <a:bodyPr/>
                    <a:lstStyle/>
                    <a:p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Spoljašnje zaštitne mreže:</a:t>
                      </a:r>
                      <a:r>
                        <a:rPr lang="sr-Latn-RS" sz="24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sistema</a:t>
                      </a:r>
                      <a:r>
                        <a:rPr lang="sr-Latn-RS" sz="24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soc. zaštite, zdravstvenog sistema, policije</a:t>
                      </a:r>
                      <a:endParaRPr lang="sr-Latn-RS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048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6717080"/>
              </p:ext>
            </p:extLst>
          </p:nvPr>
        </p:nvGraphicFramePr>
        <p:xfrm>
          <a:off x="838200" y="615636"/>
          <a:ext cx="10515600" cy="4580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00"/>
              </a:tblGrid>
              <a:tr h="769544">
                <a:tc>
                  <a:txBody>
                    <a:bodyPr/>
                    <a:lstStyle/>
                    <a:p>
                      <a:r>
                        <a:rPr lang="sr-Latn-RS" sz="3200" b="1" dirty="0" smtClean="0"/>
                        <a:t>Broj  članova tima i sastav zavise od:</a:t>
                      </a:r>
                      <a:endParaRPr lang="sr-Latn-RS" b="1" dirty="0" smtClean="0"/>
                    </a:p>
                  </a:txBody>
                  <a:tcPr anchor="ctr"/>
                </a:tc>
              </a:tr>
              <a:tr h="6351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Vrste ustanove</a:t>
                      </a:r>
                    </a:p>
                  </a:txBody>
                  <a:tcPr anchor="ctr"/>
                </a:tc>
              </a:tr>
              <a:tr h="6351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Potreba i konteksta</a:t>
                      </a:r>
                    </a:p>
                  </a:txBody>
                  <a:tcPr anchor="ctr"/>
                </a:tc>
              </a:tr>
              <a:tr h="635104">
                <a:tc>
                  <a:txBody>
                    <a:bodyPr/>
                    <a:lstStyle/>
                    <a:p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Veličine ustanove</a:t>
                      </a:r>
                    </a:p>
                  </a:txBody>
                  <a:tcPr anchor="ctr"/>
                </a:tc>
              </a:tr>
              <a:tr h="635104">
                <a:tc>
                  <a:txBody>
                    <a:bodyPr/>
                    <a:lstStyle/>
                    <a:p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Strukture </a:t>
                      </a:r>
                      <a:r>
                        <a:rPr lang="sr-Latn-RS" sz="2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(„isturena odeljenja“)</a:t>
                      </a:r>
                    </a:p>
                  </a:txBody>
                  <a:tcPr anchor="ctr"/>
                </a:tc>
              </a:tr>
              <a:tr h="635104">
                <a:tc>
                  <a:txBody>
                    <a:bodyPr/>
                    <a:lstStyle/>
                    <a:p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Prisustva dece/učenika iz manjinskih, marginalizovanih grupa</a:t>
                      </a:r>
                    </a:p>
                  </a:txBody>
                  <a:tcPr anchor="ctr"/>
                </a:tc>
              </a:tr>
              <a:tr h="635104">
                <a:tc>
                  <a:txBody>
                    <a:bodyPr/>
                    <a:lstStyle/>
                    <a:p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Drugog</a:t>
                      </a:r>
                      <a:endParaRPr lang="sr-Latn-RS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7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34316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708650"/>
              </p:ext>
            </p:extLst>
          </p:nvPr>
        </p:nvGraphicFramePr>
        <p:xfrm>
          <a:off x="1176952" y="482319"/>
          <a:ext cx="10394132" cy="5064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94132"/>
              </a:tblGrid>
              <a:tr h="658418">
                <a:tc>
                  <a:txBody>
                    <a:bodyPr/>
                    <a:lstStyle/>
                    <a:p>
                      <a:r>
                        <a:rPr lang="sr-Latn-RS" sz="3200" dirty="0" smtClean="0"/>
                        <a:t>Zadaci Tima za zaštitu-1.</a:t>
                      </a:r>
                    </a:p>
                  </a:txBody>
                  <a:tcPr/>
                </a:tc>
              </a:tr>
              <a:tr h="71659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Priprema Programa i plana zaštite od nasilja (sastavni deo Godišnjeg Programa rada ustanove)</a:t>
                      </a:r>
                      <a:endParaRPr lang="sr-Latn-RS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71659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Procenjuje drugi i treći nivo</a:t>
                      </a:r>
                      <a:r>
                        <a:rPr lang="sr-Latn-RS" sz="24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vršnjačkog         nasilja</a:t>
                      </a:r>
                      <a:endParaRPr lang="sr-Latn-RS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71659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Informiše o</a:t>
                      </a:r>
                      <a:r>
                        <a:rPr lang="sr-Latn-RS" sz="24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planiranim aktivnostima i svojoj ulozi</a:t>
                      </a:r>
                      <a:endParaRPr lang="sr-Latn-RS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71659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Učestvuje u obukama i projektima u vezi sa zaštitom od nasilja</a:t>
                      </a:r>
                      <a:endParaRPr lang="sr-Latn-RS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71659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Predlaže mere za pravenciju i zaštitu</a:t>
                      </a:r>
                      <a:endParaRPr lang="sr-Latn-RS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71659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Uključuje</a:t>
                      </a:r>
                      <a:r>
                        <a:rPr lang="sr-Latn-RS" sz="24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roditelje u mere i aktivnosti</a:t>
                      </a:r>
                      <a:endParaRPr lang="sr-Latn-RS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Explosion 1 6"/>
          <p:cNvSpPr/>
          <p:nvPr/>
        </p:nvSpPr>
        <p:spPr>
          <a:xfrm>
            <a:off x="6487255" y="2201882"/>
            <a:ext cx="470779" cy="271603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8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25112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485718"/>
              </p:ext>
            </p:extLst>
          </p:nvPr>
        </p:nvGraphicFramePr>
        <p:xfrm>
          <a:off x="957403" y="748260"/>
          <a:ext cx="10460525" cy="36450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60525"/>
              </a:tblGrid>
              <a:tr h="6007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3200" dirty="0" smtClean="0"/>
                        <a:t>Zadaci Tima za zaštitu-2.</a:t>
                      </a:r>
                    </a:p>
                  </a:txBody>
                  <a:tcPr/>
                </a:tc>
              </a:tr>
              <a:tr h="55535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Prati</a:t>
                      </a:r>
                      <a:r>
                        <a:rPr lang="sr-Latn-RS" sz="24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efekte preduzetih mera i aktivnosti</a:t>
                      </a:r>
                    </a:p>
                  </a:txBody>
                  <a:tcPr/>
                </a:tc>
              </a:tr>
              <a:tr h="55535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Sarađuje sa stručnjacima iz drugih oblasti u vezi sa žaštitom od nasilja</a:t>
                      </a:r>
                      <a:endParaRPr lang="sr-Latn-RS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535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Vodi i čuva dokumentaciju (str. saradnik - izuzetno</a:t>
                      </a:r>
                      <a:r>
                        <a:rPr lang="sr-Latn-RS" sz="24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dugi zaposleni; određuje direktor)</a:t>
                      </a:r>
                      <a:endParaRPr lang="sr-Latn-RS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535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r-Latn-R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Izveštava stručna tela i organ upravljanja</a:t>
                      </a:r>
                      <a:endParaRPr lang="sr-Latn-RS" sz="2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5535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r-Latn-RS" sz="24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Vodi računa o zaštiti podataka o ličnosti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998527" y="5194998"/>
            <a:ext cx="10355273" cy="1004836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r-Latn-RS" sz="3200" b="1" dirty="0" smtClean="0">
                <a:solidFill>
                  <a:schemeClr val="accent1">
                    <a:lumMod val="50000"/>
                  </a:schemeClr>
                </a:solidFill>
              </a:rPr>
              <a:t>Napomena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r-Latn-RS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sr-Latn-RS" sz="3200" b="1" dirty="0" smtClean="0">
                <a:solidFill>
                  <a:schemeClr val="accent1">
                    <a:lumMod val="50000"/>
                  </a:schemeClr>
                </a:solidFill>
              </a:rPr>
              <a:t>Članovi tima za zaštitu mogu biti uključeni u Tim za krizne događaje čijim radom rukovodi direktor</a:t>
            </a:r>
          </a:p>
          <a:p>
            <a:endParaRPr lang="sr-Latn-R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D586-2E5E-4554-B428-E931FD3E3252}" type="slidenum">
              <a:rPr lang="sr-Latn-RS" smtClean="0"/>
              <a:t>9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74215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3405</TotalTime>
  <Words>483</Words>
  <Application>Microsoft Office PowerPoint</Application>
  <PresentationFormat>Widescreen</PresentationFormat>
  <Paragraphs>106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-apple-system</vt:lpstr>
      <vt:lpstr>Arial</vt:lpstr>
      <vt:lpstr>Calibri</vt:lpstr>
      <vt:lpstr>Calibri Light</vt:lpstr>
      <vt:lpstr>Times New Roman</vt:lpstr>
      <vt:lpstr>Verdana</vt:lpstr>
      <vt:lpstr>Office Theme</vt:lpstr>
      <vt:lpstr>Druga otvorena konferencija o prevenciji nasilja u školama  </vt:lpstr>
      <vt:lpstr>PowerPoint Presentation</vt:lpstr>
      <vt:lpstr>Obaveze škole u vezi sa zaštitom od nasilja</vt:lpstr>
      <vt:lpstr>PowerPoint Presentation</vt:lpstr>
      <vt:lpstr>Zbog čega je važan Tim za zaštitu?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Druga otvorena konferencija o prevenciji nasilja školama</dc:title>
  <dc:creator>Biljana</dc:creator>
  <cp:lastModifiedBy>Biljana</cp:lastModifiedBy>
  <cp:revision>36</cp:revision>
  <dcterms:created xsi:type="dcterms:W3CDTF">2025-11-14T08:07:05Z</dcterms:created>
  <dcterms:modified xsi:type="dcterms:W3CDTF">2025-11-16T18:00:04Z</dcterms:modified>
</cp:coreProperties>
</file>